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7" r:id="rId5"/>
    <p:sldId id="270" r:id="rId6"/>
    <p:sldId id="262" r:id="rId7"/>
    <p:sldId id="263" r:id="rId8"/>
    <p:sldId id="271" r:id="rId9"/>
    <p:sldId id="272" r:id="rId10"/>
    <p:sldId id="264" r:id="rId11"/>
    <p:sldId id="265" r:id="rId12"/>
    <p:sldId id="266" r:id="rId13"/>
    <p:sldId id="267" r:id="rId14"/>
    <p:sldId id="268" r:id="rId15"/>
    <p:sldId id="269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D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3"/>
    <p:restoredTop sz="94945" autoAdjust="0"/>
  </p:normalViewPr>
  <p:slideViewPr>
    <p:cSldViewPr snapToGrid="0">
      <p:cViewPr varScale="1">
        <p:scale>
          <a:sx n="130" d="100"/>
          <a:sy n="130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135C4-DD69-449F-A9B1-402C6204C15B}" type="datetimeFigureOut">
              <a:rPr lang="it-IT" smtClean="0"/>
              <a:t>12/01/23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DEB3D-5956-4068-842F-ECBE91E582C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008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dirty="0">
                <a:solidFill>
                  <a:srgbClr val="8FB99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Web3: </a:t>
            </a:r>
            <a:r>
              <a:rPr lang="en-US" sz="1200" b="1" dirty="0">
                <a:solidFill>
                  <a:srgbClr val="8FB99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is a recent development of the Internet concept. A new idea of a totally decentralized web, based on novel protocols and, most importantly, blockchain technology.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880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Goerli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5166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369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8FB996"/>
                </a:solidFill>
                <a:latin typeface="Roboto Light"/>
              </a:rPr>
              <a:t>React is an open source JavaScript library maintained by Meta </a:t>
            </a:r>
          </a:p>
          <a:p>
            <a:r>
              <a:rPr lang="en-US" sz="1200" dirty="0">
                <a:solidFill>
                  <a:srgbClr val="8FB996"/>
                </a:solidFill>
                <a:latin typeface="Roboto Light"/>
              </a:rPr>
              <a:t>for creating component-based user interfaces.</a:t>
            </a:r>
          </a:p>
          <a:p>
            <a:endParaRPr lang="en-US" sz="1200" dirty="0">
              <a:solidFill>
                <a:srgbClr val="8FB996"/>
              </a:solidFill>
              <a:latin typeface="Roboto Light"/>
            </a:endParaRPr>
          </a:p>
          <a:p>
            <a:r>
              <a:rPr lang="en-US" sz="1200" dirty="0">
                <a:solidFill>
                  <a:srgbClr val="8FB996"/>
                </a:solidFill>
                <a:latin typeface="Roboto Light"/>
              </a:rPr>
              <a:t>It is designed to enable, in a simple way, the development of applications with a "cross-platform" methodology, thus able to run on PCs, smartphones and tablets.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9085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5566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3984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2972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5107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DEB3D-5956-4068-842F-ECBE91E582C2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5394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4522DE-337E-3199-BFEA-A09B099E5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759C31A-C884-5E33-36C3-E5AD78A66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0E2B4E-AB5B-FD73-7A38-CF38F6C20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41D2-19B5-4FF4-BAEE-E30FBAB2838E}" type="datetimeFigureOut">
              <a:rPr lang="it-IT" smtClean="0"/>
              <a:t>12/01/23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E225A3-6BA7-1B2F-7949-281334D98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EC9B7E-C802-4544-38B0-CA305C15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193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D057C1-F95C-A473-3A8F-706812402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356B182-320D-5B17-20BF-1E1896967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62A121-7FAA-0E75-9421-83A9E103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41D2-19B5-4FF4-BAEE-E30FBAB2838E}" type="datetimeFigureOut">
              <a:rPr lang="it-IT" smtClean="0"/>
              <a:t>12/01/23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C4B4204-A142-1566-71D9-CE4047331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1CFA16-49B8-4C5D-D1A8-2396E8FF2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79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4EA847A-C091-8727-0996-5AB2EC5FE0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001E88-8833-9BC4-A0AC-0D7066DC2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F5030D-52B6-9F7C-E10F-3ADFAD1BD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41D2-19B5-4FF4-BAEE-E30FBAB2838E}" type="datetimeFigureOut">
              <a:rPr lang="it-IT" smtClean="0"/>
              <a:t>12/01/23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0CA000-D591-3525-1070-478910284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8D72E9-71F8-7C6B-532F-4E900523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9231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8AACC2-DA63-85F4-E348-43329B293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0470C4-0772-84CC-0C55-7313EFC44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D08C15-1A69-DECF-26F3-3327406F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41D2-19B5-4FF4-BAEE-E30FBAB2838E}" type="datetimeFigureOut">
              <a:rPr lang="it-IT" smtClean="0"/>
              <a:t>12/01/23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463FDB-DC24-CF86-CDCA-FEDB6B1CC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01C478-5A8D-3E8E-4505-DAD9AB88C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035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7200D4-713F-6359-D27A-4DB20D612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EE96E47-5E6B-2A91-BD2C-11A10E37B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A323E6-E865-D535-7F63-B81D0B559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41D2-19B5-4FF4-BAEE-E30FBAB2838E}" type="datetimeFigureOut">
              <a:rPr lang="it-IT" smtClean="0"/>
              <a:t>12/01/23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C9C8E7-2D6B-1367-CD0A-45EE68269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6BE1D6-945D-477A-10FA-D3FBD274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9613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529089-71E5-85D3-C14C-D77783CB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A7860B-BF1F-7DD1-206A-9949F6DA8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E55E9EB-5841-019D-0C17-4FD32493D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71A408-2FFA-AC5A-91C2-89BEAAE81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41D2-19B5-4FF4-BAEE-E30FBAB2838E}" type="datetimeFigureOut">
              <a:rPr lang="it-IT" smtClean="0"/>
              <a:t>12/01/23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94F7E04-ACDA-AFF4-F406-CC2105A43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E7CFBF2-3B87-F678-2A5C-46B1F9B7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9026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BEC757-7125-9DCD-A0B0-C04A1B32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31A190-E002-F68E-4262-733C8941A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11F202A-18F4-5346-FA3F-DE8B789E3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532A80E-2B39-FC2C-815C-5DC2AB0BB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1B4DE95-52BF-6383-15E3-9D62DC7E0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4800015-706D-4C76-3F67-0ED85D7DE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41D2-19B5-4FF4-BAEE-E30FBAB2838E}" type="datetimeFigureOut">
              <a:rPr lang="it-IT" smtClean="0"/>
              <a:t>12/01/23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4B3A3BB-C6B9-7807-452E-84D1EE8AC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1AC4732-053F-2FC2-84EA-962AC416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44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491AD1-7A7F-5DCF-378D-69C0BD0D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15BAA2-381C-C0E6-8CD2-B47020EA0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41D2-19B5-4FF4-BAEE-E30FBAB2838E}" type="datetimeFigureOut">
              <a:rPr lang="it-IT" smtClean="0"/>
              <a:t>12/01/23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AA944F9-7945-701B-4F44-2911D616A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7FF4D8F-C615-DEF3-44E8-BB9FE180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8368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65BD42-A6E3-3DAD-3071-845340F20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41D2-19B5-4FF4-BAEE-E30FBAB2838E}" type="datetimeFigureOut">
              <a:rPr lang="it-IT" smtClean="0"/>
              <a:t>12/01/23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3955BB-A4B1-35CC-4876-5AA165810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4E8B07-2D86-BEC3-DE5E-D58833ED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4460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2D8AB4-0732-3CA2-D371-A7FF7ED4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7A2988-C960-CA6A-A0AA-82001AE15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D411964-287B-D2D0-3464-C0A5A602B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A94F4AC-0D91-6FFB-DF41-F4C03FE0B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41D2-19B5-4FF4-BAEE-E30FBAB2838E}" type="datetimeFigureOut">
              <a:rPr lang="it-IT" smtClean="0"/>
              <a:t>12/01/23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DC5377C-8336-0DBF-B62A-F08B279AE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E4D350E-DD27-C74B-35EF-F6EAC7FBD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771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9BB922-C910-04D2-C91E-332A33A1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D05292F-BC8C-F4D0-507D-1D769DF70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4C6AF56-AF1E-6695-5AEC-DF508C3DB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B83481-08A3-6E85-BDE0-67CFFF482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541D2-19B5-4FF4-BAEE-E30FBAB2838E}" type="datetimeFigureOut">
              <a:rPr lang="it-IT" smtClean="0"/>
              <a:t>12/01/23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23A7A74-8312-4819-FF8B-8E41215C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CEA01D7-6C06-230F-6AEF-42A75A76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645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0BC216F-AB7D-9E35-545E-8CFFA0DE7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3BC6E0E-331D-3F5C-01F5-8EB2D6847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FB26E8-BE98-1DF3-E094-2082B19C3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541D2-19B5-4FF4-BAEE-E30FBAB2838E}" type="datetimeFigureOut">
              <a:rPr lang="it-IT" smtClean="0"/>
              <a:t>12/01/23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587DB6-5296-7774-5EAC-FDBF2D7DD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A6E42C-28A3-7316-9292-66FC527DF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35B6B-FA60-42B7-BFBC-A4BBB0AE48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951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1.png"/><Relationship Id="rId18" Type="http://schemas.openxmlformats.org/officeDocument/2006/relationships/image" Target="../media/image27.svg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sv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1.png"/><Relationship Id="rId18" Type="http://schemas.openxmlformats.org/officeDocument/2006/relationships/image" Target="../media/image27.svg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sv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localhost:3000/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D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76B3813-66EB-B334-6F43-951C9ADF1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4716" y="2933286"/>
            <a:ext cx="6642568" cy="9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2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D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76B3813-66EB-B334-6F43-951C9ADF1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78577"/>
            <a:ext cx="2810744" cy="419514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2320027" y="2139421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803C6C7-AA1F-0E9D-20BD-B39B9184D3CE}"/>
              </a:ext>
            </a:extLst>
          </p:cNvPr>
          <p:cNvSpPr txBox="1"/>
          <p:nvPr/>
        </p:nvSpPr>
        <p:spPr>
          <a:xfrm>
            <a:off x="3388734" y="1369980"/>
            <a:ext cx="33784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WEB-3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D5A75D0-4144-2993-80B7-2ACBDB136B3A}"/>
              </a:ext>
            </a:extLst>
          </p:cNvPr>
          <p:cNvSpPr txBox="1"/>
          <p:nvPr/>
        </p:nvSpPr>
        <p:spPr>
          <a:xfrm>
            <a:off x="3052921" y="2394867"/>
            <a:ext cx="49136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collection of JavaScript libraries that enable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communication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 the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blockchain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store data in the latter.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03370CD8-A617-F229-3E4E-2D1CB37FE5CC}"/>
              </a:ext>
            </a:extLst>
          </p:cNvPr>
          <p:cNvSpPr/>
          <p:nvPr/>
        </p:nvSpPr>
        <p:spPr>
          <a:xfrm>
            <a:off x="7423356" y="4174506"/>
            <a:ext cx="5365224" cy="5117649"/>
          </a:xfrm>
          <a:prstGeom prst="ellipse">
            <a:avLst/>
          </a:prstGeom>
          <a:solidFill>
            <a:srgbClr val="111D13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ADF9F32-FAD9-1C46-6A8D-4E44F4B94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842" y="1074889"/>
            <a:ext cx="7584178" cy="758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84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D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76B3813-66EB-B334-6F43-951C9ADF1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8577"/>
            <a:ext cx="2810744" cy="41951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3863436" y="698091"/>
            <a:ext cx="44651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bg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WHAT HAVE WE DONE?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3338051" y="2139421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30E20FE9-07CC-AB67-0BAA-9B5543747153}"/>
              </a:ext>
            </a:extLst>
          </p:cNvPr>
          <p:cNvSpPr/>
          <p:nvPr/>
        </p:nvSpPr>
        <p:spPr>
          <a:xfrm>
            <a:off x="502418" y="2351314"/>
            <a:ext cx="3044651" cy="3004457"/>
          </a:xfrm>
          <a:prstGeom prst="ellipse">
            <a:avLst/>
          </a:prstGeom>
          <a:solidFill>
            <a:srgbClr val="111D13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F1D9CA8F-9F18-BE4E-1DB7-79220DC24E3A}"/>
              </a:ext>
            </a:extLst>
          </p:cNvPr>
          <p:cNvSpPr/>
          <p:nvPr/>
        </p:nvSpPr>
        <p:spPr>
          <a:xfrm>
            <a:off x="4503335" y="2443284"/>
            <a:ext cx="3044651" cy="3004457"/>
          </a:xfrm>
          <a:prstGeom prst="ellipse">
            <a:avLst/>
          </a:prstGeom>
          <a:solidFill>
            <a:srgbClr val="111D13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A7AC63E8-EC7F-A9C4-20AB-907EF3453B05}"/>
              </a:ext>
            </a:extLst>
          </p:cNvPr>
          <p:cNvSpPr/>
          <p:nvPr/>
        </p:nvSpPr>
        <p:spPr>
          <a:xfrm>
            <a:off x="8504252" y="2351313"/>
            <a:ext cx="3044651" cy="3004457"/>
          </a:xfrm>
          <a:prstGeom prst="ellipse">
            <a:avLst/>
          </a:prstGeom>
          <a:solidFill>
            <a:srgbClr val="111D13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40D40A7-97A8-B0E8-D496-32CD16A00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172" y="1502230"/>
            <a:ext cx="4730260" cy="473026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9078114-E335-4CC8-89B4-5F0D1D618F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61" y="1963969"/>
            <a:ext cx="3779144" cy="377914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1844D9C-FED4-1B58-14D7-9D53A6F07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027" y="1669908"/>
            <a:ext cx="4367265" cy="436726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803C6C7-AA1F-0E9D-20BD-B39B9184D3CE}"/>
              </a:ext>
            </a:extLst>
          </p:cNvPr>
          <p:cNvSpPr txBox="1"/>
          <p:nvPr/>
        </p:nvSpPr>
        <p:spPr>
          <a:xfrm>
            <a:off x="1459721" y="5705952"/>
            <a:ext cx="1508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Front-end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5D5DA23-A94E-9A73-1EC5-D32871DDE875}"/>
              </a:ext>
            </a:extLst>
          </p:cNvPr>
          <p:cNvSpPr txBox="1"/>
          <p:nvPr/>
        </p:nvSpPr>
        <p:spPr>
          <a:xfrm>
            <a:off x="5495050" y="5705952"/>
            <a:ext cx="1048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Web-3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B2A6BA3-55BC-E0D5-CDA1-EEFECED8B9F8}"/>
              </a:ext>
            </a:extLst>
          </p:cNvPr>
          <p:cNvSpPr txBox="1"/>
          <p:nvPr/>
        </p:nvSpPr>
        <p:spPr>
          <a:xfrm>
            <a:off x="9199002" y="5705951"/>
            <a:ext cx="1716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Blockchain</a:t>
            </a:r>
          </a:p>
        </p:txBody>
      </p:sp>
    </p:spTree>
    <p:extLst>
      <p:ext uri="{BB962C8B-B14F-4D97-AF65-F5344CB8AC3E}">
        <p14:creationId xmlns:p14="http://schemas.microsoft.com/office/powerpoint/2010/main" val="4249886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D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76B3813-66EB-B334-6F43-951C9ADF1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8577"/>
            <a:ext cx="2810744" cy="419514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692194" y="2139421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803C6C7-AA1F-0E9D-20BD-B39B9184D3CE}"/>
              </a:ext>
            </a:extLst>
          </p:cNvPr>
          <p:cNvSpPr txBox="1"/>
          <p:nvPr/>
        </p:nvSpPr>
        <p:spPr>
          <a:xfrm>
            <a:off x="692194" y="1369980"/>
            <a:ext cx="36752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BLOCKCHAIN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4BC5C2A-B51A-3AB1-8D00-52226C9A9DE4}"/>
              </a:ext>
            </a:extLst>
          </p:cNvPr>
          <p:cNvSpPr txBox="1"/>
          <p:nvPr/>
        </p:nvSpPr>
        <p:spPr>
          <a:xfrm>
            <a:off x="767629" y="2474631"/>
            <a:ext cx="47288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Blockchain implementation enables written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be made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immutable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absolute, so that the highest level of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security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can be achieved in the management of the routes of aircraft.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512B5611-CA8E-A015-045F-D9EDFD82689B}"/>
              </a:ext>
            </a:extLst>
          </p:cNvPr>
          <p:cNvSpPr/>
          <p:nvPr/>
        </p:nvSpPr>
        <p:spPr>
          <a:xfrm>
            <a:off x="8959780" y="1504490"/>
            <a:ext cx="5452903" cy="5518771"/>
          </a:xfrm>
          <a:prstGeom prst="ellipse">
            <a:avLst/>
          </a:prstGeom>
          <a:solidFill>
            <a:srgbClr val="111D13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A75C4AC-E580-2CC7-D765-B46112489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554" y="0"/>
            <a:ext cx="8300145" cy="830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8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D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76B3813-66EB-B334-6F43-951C9ADF1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410" y="195442"/>
            <a:ext cx="2810744" cy="41951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925894" y="799721"/>
            <a:ext cx="6331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bg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ARCHITECTURE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3333774" y="1569162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C5C7119F-9C99-4624-CA53-58624BF40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8005" y="1435727"/>
            <a:ext cx="4691779" cy="3127853"/>
          </a:xfrm>
          <a:prstGeom prst="rect">
            <a:avLst/>
          </a:prstGeom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7D40AC7-3ED1-4C1D-B361-4CA75376CBC0}"/>
              </a:ext>
            </a:extLst>
          </p:cNvPr>
          <p:cNvSpPr/>
          <p:nvPr/>
        </p:nvSpPr>
        <p:spPr>
          <a:xfrm>
            <a:off x="2925894" y="1979525"/>
            <a:ext cx="5923776" cy="2847650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4960C0E-71E1-3540-8D71-180017DB76EC}"/>
              </a:ext>
            </a:extLst>
          </p:cNvPr>
          <p:cNvSpPr/>
          <p:nvPr/>
        </p:nvSpPr>
        <p:spPr>
          <a:xfrm>
            <a:off x="6272969" y="1975030"/>
            <a:ext cx="5515896" cy="3953083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164A5B9-4020-6BCE-4BF8-95394FD87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2358" y="2354199"/>
            <a:ext cx="603703" cy="603703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3017202C-C288-0EAE-E9EF-70AC1E0EC8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5525" y="2491841"/>
            <a:ext cx="380782" cy="380782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0E199AAF-BC6B-DC24-B49E-8ED65D97BC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77080" y="4001968"/>
            <a:ext cx="440593" cy="440593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AB428DB5-77AC-22B1-98DB-CA623ECA9261}"/>
              </a:ext>
            </a:extLst>
          </p:cNvPr>
          <p:cNvSpPr/>
          <p:nvPr/>
        </p:nvSpPr>
        <p:spPr>
          <a:xfrm>
            <a:off x="7845949" y="3960025"/>
            <a:ext cx="374935" cy="58768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F1BD6D12-F779-5A57-6ECE-00E6002A08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84521" y="4021447"/>
            <a:ext cx="291945" cy="45649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49E5C6DD-63EE-1B95-BF5B-5B540458CE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397" y="1975031"/>
            <a:ext cx="2521502" cy="2521502"/>
          </a:xfrm>
          <a:prstGeom prst="rect">
            <a:avLst/>
          </a:prstGeom>
        </p:spPr>
      </p:pic>
      <p:pic>
        <p:nvPicPr>
          <p:cNvPr id="1026" name="Picture 2" descr="React (JavaScript library) - Wikipedia">
            <a:extLst>
              <a:ext uri="{FF2B5EF4-FFF2-40B4-BE49-F238E27FC236}">
                <a16:creationId xmlns:a16="http://schemas.microsoft.com/office/drawing/2014/main" id="{10BCF162-7939-723B-8F30-9AEFBC6B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526" y="2413510"/>
            <a:ext cx="969576" cy="84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7770B42B-CFA4-B50B-D646-6EA75D1954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69544" y="5729916"/>
            <a:ext cx="629883" cy="629883"/>
          </a:xfrm>
          <a:prstGeom prst="rect">
            <a:avLst/>
          </a:prstGeom>
        </p:spPr>
      </p:pic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C4B44FD6-1293-53E0-CC39-62D1A9A849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12282" y="5808795"/>
            <a:ext cx="551004" cy="551004"/>
          </a:xfrm>
          <a:prstGeom prst="rect">
            <a:avLst/>
          </a:prstGeom>
        </p:spPr>
      </p:pic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261B9ED9-9713-831E-5138-47A7269127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69394" y="4484463"/>
            <a:ext cx="674212" cy="674212"/>
          </a:xfrm>
          <a:prstGeom prst="rect">
            <a:avLst/>
          </a:prstGeom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B488222B-580B-D949-8890-7839246FE91A}"/>
              </a:ext>
            </a:extLst>
          </p:cNvPr>
          <p:cNvCxnSpPr/>
          <p:nvPr/>
        </p:nvCxnSpPr>
        <p:spPr>
          <a:xfrm>
            <a:off x="2522136" y="2813597"/>
            <a:ext cx="1225899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DAD90749-A688-D681-9A7F-9F5CF2F41180}"/>
              </a:ext>
            </a:extLst>
          </p:cNvPr>
          <p:cNvCxnSpPr>
            <a:cxnSpLocks/>
          </p:cNvCxnSpPr>
          <p:nvPr/>
        </p:nvCxnSpPr>
        <p:spPr>
          <a:xfrm>
            <a:off x="5337349" y="2835427"/>
            <a:ext cx="935620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018B20AD-88FA-D548-4A5E-48530915C2D8}"/>
              </a:ext>
            </a:extLst>
          </p:cNvPr>
          <p:cNvCxnSpPr>
            <a:cxnSpLocks/>
          </p:cNvCxnSpPr>
          <p:nvPr/>
        </p:nvCxnSpPr>
        <p:spPr>
          <a:xfrm>
            <a:off x="7509088" y="3145139"/>
            <a:ext cx="5422" cy="726463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31E3A7ED-AB94-9051-FA66-013036F53252}"/>
              </a:ext>
            </a:extLst>
          </p:cNvPr>
          <p:cNvCxnSpPr>
            <a:cxnSpLocks/>
          </p:cNvCxnSpPr>
          <p:nvPr/>
        </p:nvCxnSpPr>
        <p:spPr>
          <a:xfrm flipV="1">
            <a:off x="7896556" y="3160771"/>
            <a:ext cx="0" cy="607443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401A3151-6C90-932B-0C13-B0E348632003}"/>
              </a:ext>
            </a:extLst>
          </p:cNvPr>
          <p:cNvCxnSpPr>
            <a:cxnSpLocks/>
          </p:cNvCxnSpPr>
          <p:nvPr/>
        </p:nvCxnSpPr>
        <p:spPr>
          <a:xfrm>
            <a:off x="8926286" y="3344509"/>
            <a:ext cx="935620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C6FF62FB-7E6A-85E9-190E-783CBF2AC837}"/>
              </a:ext>
            </a:extLst>
          </p:cNvPr>
          <p:cNvCxnSpPr>
            <a:cxnSpLocks/>
          </p:cNvCxnSpPr>
          <p:nvPr/>
        </p:nvCxnSpPr>
        <p:spPr>
          <a:xfrm flipV="1">
            <a:off x="4575314" y="3464493"/>
            <a:ext cx="0" cy="832625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DBEC72D0-8D49-2B7E-5037-990521A58A24}"/>
              </a:ext>
            </a:extLst>
          </p:cNvPr>
          <p:cNvCxnSpPr>
            <a:cxnSpLocks/>
          </p:cNvCxnSpPr>
          <p:nvPr/>
        </p:nvCxnSpPr>
        <p:spPr>
          <a:xfrm flipV="1">
            <a:off x="4570254" y="5158675"/>
            <a:ext cx="0" cy="458354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56ED43B3-DD84-265F-6E2C-F9F9E82879CA}"/>
              </a:ext>
            </a:extLst>
          </p:cNvPr>
          <p:cNvSpPr txBox="1"/>
          <p:nvPr/>
        </p:nvSpPr>
        <p:spPr>
          <a:xfrm>
            <a:off x="3064187" y="2088825"/>
            <a:ext cx="21275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 front-end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7BBCE451-2B5B-7576-3B60-036320EFD366}"/>
              </a:ext>
            </a:extLst>
          </p:cNvPr>
          <p:cNvSpPr txBox="1"/>
          <p:nvPr/>
        </p:nvSpPr>
        <p:spPr>
          <a:xfrm>
            <a:off x="7014893" y="2028363"/>
            <a:ext cx="21275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verification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4C4A48EE-2B43-08C4-C840-E4941F920FFA}"/>
              </a:ext>
            </a:extLst>
          </p:cNvPr>
          <p:cNvSpPr txBox="1"/>
          <p:nvPr/>
        </p:nvSpPr>
        <p:spPr>
          <a:xfrm>
            <a:off x="7215362" y="2881306"/>
            <a:ext cx="1070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Transaction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5CF2F070-6552-0B67-9673-68B7A110B800}"/>
              </a:ext>
            </a:extLst>
          </p:cNvPr>
          <p:cNvSpPr txBox="1"/>
          <p:nvPr/>
        </p:nvSpPr>
        <p:spPr>
          <a:xfrm>
            <a:off x="7096194" y="4499572"/>
            <a:ext cx="13178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Smart contract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D6DD7545-2334-7447-4278-D2828EAE6DFB}"/>
              </a:ext>
            </a:extLst>
          </p:cNvPr>
          <p:cNvSpPr txBox="1"/>
          <p:nvPr/>
        </p:nvSpPr>
        <p:spPr>
          <a:xfrm>
            <a:off x="3891660" y="6254367"/>
            <a:ext cx="785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Sensors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9AF50CF-C146-CBD1-CFB9-928B16BC1DB5}"/>
              </a:ext>
            </a:extLst>
          </p:cNvPr>
          <p:cNvSpPr txBox="1"/>
          <p:nvPr/>
        </p:nvSpPr>
        <p:spPr>
          <a:xfrm>
            <a:off x="4753130" y="6392866"/>
            <a:ext cx="8771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Simulator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F64E4170-4743-26B9-7E49-6B10D4339AFD}"/>
              </a:ext>
            </a:extLst>
          </p:cNvPr>
          <p:cNvSpPr txBox="1"/>
          <p:nvPr/>
        </p:nvSpPr>
        <p:spPr>
          <a:xfrm>
            <a:off x="10327889" y="4165562"/>
            <a:ext cx="1064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Blockchain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AABB7B9-349C-2ED2-110D-91805B314E91}"/>
              </a:ext>
            </a:extLst>
          </p:cNvPr>
          <p:cNvSpPr txBox="1"/>
          <p:nvPr/>
        </p:nvSpPr>
        <p:spPr>
          <a:xfrm>
            <a:off x="6553902" y="5436388"/>
            <a:ext cx="21275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Blockchain management</a:t>
            </a:r>
          </a:p>
        </p:txBody>
      </p:sp>
    </p:spTree>
    <p:extLst>
      <p:ext uri="{BB962C8B-B14F-4D97-AF65-F5344CB8AC3E}">
        <p14:creationId xmlns:p14="http://schemas.microsoft.com/office/powerpoint/2010/main" val="919379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D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76B3813-66EB-B334-6F43-951C9ADF1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2410" y="195442"/>
            <a:ext cx="2810744" cy="41951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925894" y="799721"/>
            <a:ext cx="6331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bg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DATA VERIFICATION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3333774" y="1569162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7D40AC7-3ED1-4C1D-B361-4CA75376CBC0}"/>
              </a:ext>
            </a:extLst>
          </p:cNvPr>
          <p:cNvSpPr/>
          <p:nvPr/>
        </p:nvSpPr>
        <p:spPr>
          <a:xfrm>
            <a:off x="-1064051" y="-80380"/>
            <a:ext cx="3174205" cy="7234804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164A5B9-4020-6BCE-4BF8-95394FD87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984" y="1926527"/>
            <a:ext cx="2004340" cy="2004340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AB428DB5-77AC-22B1-98DB-CA623ECA9261}"/>
              </a:ext>
            </a:extLst>
          </p:cNvPr>
          <p:cNvSpPr/>
          <p:nvPr/>
        </p:nvSpPr>
        <p:spPr>
          <a:xfrm>
            <a:off x="1232464" y="4053365"/>
            <a:ext cx="1815839" cy="1752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F1BD6D12-F779-5A57-6ECE-00E6002A08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6731" y="4298362"/>
            <a:ext cx="807303" cy="126232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5015166-03F8-1719-EB93-364B92D63612}"/>
              </a:ext>
            </a:extLst>
          </p:cNvPr>
          <p:cNvSpPr txBox="1"/>
          <p:nvPr/>
        </p:nvSpPr>
        <p:spPr>
          <a:xfrm>
            <a:off x="3552570" y="4514026"/>
            <a:ext cx="66319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Solidity: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is the main language used for programming Smart Contracts on Ethereum.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7E384B0-47B5-6B51-E4D7-C30538677554}"/>
              </a:ext>
            </a:extLst>
          </p:cNvPr>
          <p:cNvSpPr txBox="1"/>
          <p:nvPr/>
        </p:nvSpPr>
        <p:spPr>
          <a:xfrm>
            <a:off x="3552570" y="2256763"/>
            <a:ext cx="66319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Metamask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i="0" dirty="0" err="1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MetaMask</a:t>
            </a:r>
            <a:r>
              <a:rPr lang="en-US" sz="240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is a cryptocurrency wallet that enables users to access the Web 3 ecosystem of decentralized applications.</a:t>
            </a:r>
          </a:p>
          <a:p>
            <a:endParaRPr lang="en-US" sz="2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832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D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76B3813-66EB-B334-6F43-951C9ADF1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2410" y="195442"/>
            <a:ext cx="2810744" cy="41951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925894" y="799721"/>
            <a:ext cx="6331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bg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DATA VERIFICATION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3333774" y="1569162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7D40AC7-3ED1-4C1D-B361-4CA75376CBC0}"/>
              </a:ext>
            </a:extLst>
          </p:cNvPr>
          <p:cNvSpPr/>
          <p:nvPr/>
        </p:nvSpPr>
        <p:spPr>
          <a:xfrm>
            <a:off x="-3415365" y="-188402"/>
            <a:ext cx="3174205" cy="7234804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B428DB5-77AC-22B1-98DB-CA623ECA9261}"/>
              </a:ext>
            </a:extLst>
          </p:cNvPr>
          <p:cNvSpPr/>
          <p:nvPr/>
        </p:nvSpPr>
        <p:spPr>
          <a:xfrm>
            <a:off x="1313996" y="725612"/>
            <a:ext cx="1815839" cy="1752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F1BD6D12-F779-5A57-6ECE-00E6002A0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8263" y="970609"/>
            <a:ext cx="807303" cy="126232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7E384B0-47B5-6B51-E4D7-C30538677554}"/>
              </a:ext>
            </a:extLst>
          </p:cNvPr>
          <p:cNvSpPr txBox="1"/>
          <p:nvPr/>
        </p:nvSpPr>
        <p:spPr>
          <a:xfrm>
            <a:off x="932158" y="3779905"/>
            <a:ext cx="66319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id;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path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}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3592B0-83B4-A9FD-B93A-A76015441BBF}"/>
              </a:ext>
            </a:extLst>
          </p:cNvPr>
          <p:cNvSpPr txBox="1"/>
          <p:nvPr/>
        </p:nvSpPr>
        <p:spPr>
          <a:xfrm>
            <a:off x="2925893" y="1877767"/>
            <a:ext cx="6331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bg1">
                    <a:lumMod val="85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Structure</a:t>
            </a:r>
            <a:r>
              <a:rPr lang="it-IT" sz="3600" b="1" dirty="0">
                <a:solidFill>
                  <a:schemeClr val="bg1">
                    <a:lumMod val="85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 of the smart </a:t>
            </a:r>
            <a:r>
              <a:rPr lang="it-IT" sz="3600" b="1" dirty="0" err="1">
                <a:solidFill>
                  <a:schemeClr val="bg1">
                    <a:lumMod val="85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contract</a:t>
            </a:r>
            <a:endParaRPr lang="it-IT" sz="3600" b="1" dirty="0">
              <a:solidFill>
                <a:schemeClr val="bg1">
                  <a:lumMod val="85000"/>
                </a:schemeClr>
              </a:solidFill>
              <a:latin typeface="Roboto" panose="020B0604020202020204" pitchFamily="2" charset="0"/>
              <a:ea typeface="Roboto" panose="020B0604020202020204" pitchFamily="2" charset="0"/>
              <a:cs typeface="Roboto" panose="020B0604020202020204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F0B2C86-243D-2BEB-371E-28ACBC8AD053}"/>
              </a:ext>
            </a:extLst>
          </p:cNvPr>
          <p:cNvSpPr txBox="1"/>
          <p:nvPr/>
        </p:nvSpPr>
        <p:spPr>
          <a:xfrm>
            <a:off x="5283425" y="4073211"/>
            <a:ext cx="7807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addCu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taskText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E575E7-7A73-C8CF-2846-6C75113961A7}"/>
              </a:ext>
            </a:extLst>
          </p:cNvPr>
          <p:cNvSpPr txBox="1"/>
          <p:nvPr/>
        </p:nvSpPr>
        <p:spPr>
          <a:xfrm>
            <a:off x="5283268" y="4435131"/>
            <a:ext cx="82949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getMyPath</a:t>
            </a:r>
            <a:r>
              <a:rPr lang="it-IT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2490928-D6B4-2C77-E2D5-E61352A993FF}"/>
              </a:ext>
            </a:extLst>
          </p:cNvPr>
          <p:cNvSpPr txBox="1"/>
          <p:nvPr/>
        </p:nvSpPr>
        <p:spPr>
          <a:xfrm>
            <a:off x="5283268" y="4749401"/>
            <a:ext cx="85360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deletePath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taskId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311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D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76B3813-66EB-B334-6F43-951C9ADF1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2410" y="195442"/>
            <a:ext cx="2810744" cy="41951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925894" y="799721"/>
            <a:ext cx="6331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bg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ARCHITECTURE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3333774" y="1569162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C5C7119F-9C99-4624-CA53-58624BF40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8005" y="1435727"/>
            <a:ext cx="4691779" cy="3127853"/>
          </a:xfrm>
          <a:prstGeom prst="rect">
            <a:avLst/>
          </a:prstGeom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7D40AC7-3ED1-4C1D-B361-4CA75376CBC0}"/>
              </a:ext>
            </a:extLst>
          </p:cNvPr>
          <p:cNvSpPr/>
          <p:nvPr/>
        </p:nvSpPr>
        <p:spPr>
          <a:xfrm>
            <a:off x="2925894" y="1979525"/>
            <a:ext cx="5923776" cy="2847650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A4960C0E-71E1-3540-8D71-180017DB76EC}"/>
              </a:ext>
            </a:extLst>
          </p:cNvPr>
          <p:cNvSpPr/>
          <p:nvPr/>
        </p:nvSpPr>
        <p:spPr>
          <a:xfrm>
            <a:off x="6272969" y="1975030"/>
            <a:ext cx="5515896" cy="3953083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164A5B9-4020-6BCE-4BF8-95394FD87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2358" y="2354199"/>
            <a:ext cx="603703" cy="603703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3017202C-C288-0EAE-E9EF-70AC1E0EC8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5525" y="2491841"/>
            <a:ext cx="380782" cy="380782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0E199AAF-BC6B-DC24-B49E-8ED65D97BC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77080" y="4001968"/>
            <a:ext cx="440593" cy="440593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AB428DB5-77AC-22B1-98DB-CA623ECA9261}"/>
              </a:ext>
            </a:extLst>
          </p:cNvPr>
          <p:cNvSpPr/>
          <p:nvPr/>
        </p:nvSpPr>
        <p:spPr>
          <a:xfrm>
            <a:off x="7845949" y="3960025"/>
            <a:ext cx="374935" cy="58768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Elemento grafico 21">
            <a:extLst>
              <a:ext uri="{FF2B5EF4-FFF2-40B4-BE49-F238E27FC236}">
                <a16:creationId xmlns:a16="http://schemas.microsoft.com/office/drawing/2014/main" id="{F1BD6D12-F779-5A57-6ECE-00E6002A08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84521" y="4021447"/>
            <a:ext cx="291945" cy="45649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49E5C6DD-63EE-1B95-BF5B-5B540458CE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397" y="1975031"/>
            <a:ext cx="2521502" cy="2521502"/>
          </a:xfrm>
          <a:prstGeom prst="rect">
            <a:avLst/>
          </a:prstGeom>
        </p:spPr>
      </p:pic>
      <p:pic>
        <p:nvPicPr>
          <p:cNvPr id="1026" name="Picture 2" descr="React (JavaScript library) - Wikipedia">
            <a:extLst>
              <a:ext uri="{FF2B5EF4-FFF2-40B4-BE49-F238E27FC236}">
                <a16:creationId xmlns:a16="http://schemas.microsoft.com/office/drawing/2014/main" id="{10BCF162-7939-723B-8F30-9AEFBC6B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526" y="2413510"/>
            <a:ext cx="969576" cy="84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7770B42B-CFA4-B50B-D646-6EA75D1954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69544" y="5729916"/>
            <a:ext cx="629883" cy="629883"/>
          </a:xfrm>
          <a:prstGeom prst="rect">
            <a:avLst/>
          </a:prstGeom>
        </p:spPr>
      </p:pic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C4B44FD6-1293-53E0-CC39-62D1A9A849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12282" y="5808795"/>
            <a:ext cx="551004" cy="551004"/>
          </a:xfrm>
          <a:prstGeom prst="rect">
            <a:avLst/>
          </a:prstGeom>
        </p:spPr>
      </p:pic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261B9ED9-9713-831E-5138-47A7269127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69394" y="4484463"/>
            <a:ext cx="674212" cy="674212"/>
          </a:xfrm>
          <a:prstGeom prst="rect">
            <a:avLst/>
          </a:prstGeom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B488222B-580B-D949-8890-7839246FE91A}"/>
              </a:ext>
            </a:extLst>
          </p:cNvPr>
          <p:cNvCxnSpPr/>
          <p:nvPr/>
        </p:nvCxnSpPr>
        <p:spPr>
          <a:xfrm>
            <a:off x="2522136" y="2813597"/>
            <a:ext cx="1225899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DAD90749-A688-D681-9A7F-9F5CF2F41180}"/>
              </a:ext>
            </a:extLst>
          </p:cNvPr>
          <p:cNvCxnSpPr>
            <a:cxnSpLocks/>
          </p:cNvCxnSpPr>
          <p:nvPr/>
        </p:nvCxnSpPr>
        <p:spPr>
          <a:xfrm>
            <a:off x="5337349" y="2835427"/>
            <a:ext cx="935620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018B20AD-88FA-D548-4A5E-48530915C2D8}"/>
              </a:ext>
            </a:extLst>
          </p:cNvPr>
          <p:cNvCxnSpPr>
            <a:cxnSpLocks/>
          </p:cNvCxnSpPr>
          <p:nvPr/>
        </p:nvCxnSpPr>
        <p:spPr>
          <a:xfrm>
            <a:off x="7509088" y="3145139"/>
            <a:ext cx="5422" cy="726463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31E3A7ED-AB94-9051-FA66-013036F53252}"/>
              </a:ext>
            </a:extLst>
          </p:cNvPr>
          <p:cNvCxnSpPr>
            <a:cxnSpLocks/>
          </p:cNvCxnSpPr>
          <p:nvPr/>
        </p:nvCxnSpPr>
        <p:spPr>
          <a:xfrm flipV="1">
            <a:off x="7896556" y="3160771"/>
            <a:ext cx="0" cy="607443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401A3151-6C90-932B-0C13-B0E348632003}"/>
              </a:ext>
            </a:extLst>
          </p:cNvPr>
          <p:cNvCxnSpPr>
            <a:cxnSpLocks/>
          </p:cNvCxnSpPr>
          <p:nvPr/>
        </p:nvCxnSpPr>
        <p:spPr>
          <a:xfrm>
            <a:off x="8926286" y="3344509"/>
            <a:ext cx="935620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C6FF62FB-7E6A-85E9-190E-783CBF2AC837}"/>
              </a:ext>
            </a:extLst>
          </p:cNvPr>
          <p:cNvCxnSpPr>
            <a:cxnSpLocks/>
          </p:cNvCxnSpPr>
          <p:nvPr/>
        </p:nvCxnSpPr>
        <p:spPr>
          <a:xfrm flipV="1">
            <a:off x="4575314" y="3464493"/>
            <a:ext cx="0" cy="832625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DBEC72D0-8D49-2B7E-5037-990521A58A24}"/>
              </a:ext>
            </a:extLst>
          </p:cNvPr>
          <p:cNvCxnSpPr>
            <a:cxnSpLocks/>
          </p:cNvCxnSpPr>
          <p:nvPr/>
        </p:nvCxnSpPr>
        <p:spPr>
          <a:xfrm flipV="1">
            <a:off x="4570254" y="5158675"/>
            <a:ext cx="0" cy="458354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56ED43B3-DD84-265F-6E2C-F9F9E82879CA}"/>
              </a:ext>
            </a:extLst>
          </p:cNvPr>
          <p:cNvSpPr txBox="1"/>
          <p:nvPr/>
        </p:nvSpPr>
        <p:spPr>
          <a:xfrm>
            <a:off x="3064187" y="2088825"/>
            <a:ext cx="21275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 front-end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7BBCE451-2B5B-7576-3B60-036320EFD366}"/>
              </a:ext>
            </a:extLst>
          </p:cNvPr>
          <p:cNvSpPr txBox="1"/>
          <p:nvPr/>
        </p:nvSpPr>
        <p:spPr>
          <a:xfrm>
            <a:off x="7014893" y="2028363"/>
            <a:ext cx="21275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verification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4C4A48EE-2B43-08C4-C840-E4941F920FFA}"/>
              </a:ext>
            </a:extLst>
          </p:cNvPr>
          <p:cNvSpPr txBox="1"/>
          <p:nvPr/>
        </p:nvSpPr>
        <p:spPr>
          <a:xfrm>
            <a:off x="7215362" y="2881306"/>
            <a:ext cx="1070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Transaction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5CF2F070-6552-0B67-9673-68B7A110B800}"/>
              </a:ext>
            </a:extLst>
          </p:cNvPr>
          <p:cNvSpPr txBox="1"/>
          <p:nvPr/>
        </p:nvSpPr>
        <p:spPr>
          <a:xfrm>
            <a:off x="7096194" y="4499572"/>
            <a:ext cx="13178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Smart contract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D6DD7545-2334-7447-4278-D2828EAE6DFB}"/>
              </a:ext>
            </a:extLst>
          </p:cNvPr>
          <p:cNvSpPr txBox="1"/>
          <p:nvPr/>
        </p:nvSpPr>
        <p:spPr>
          <a:xfrm>
            <a:off x="3891660" y="6254367"/>
            <a:ext cx="785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Sensors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29AF50CF-C146-CBD1-CFB9-928B16BC1DB5}"/>
              </a:ext>
            </a:extLst>
          </p:cNvPr>
          <p:cNvSpPr txBox="1"/>
          <p:nvPr/>
        </p:nvSpPr>
        <p:spPr>
          <a:xfrm>
            <a:off x="4753130" y="6392866"/>
            <a:ext cx="8771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Simulator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F64E4170-4743-26B9-7E49-6B10D4339AFD}"/>
              </a:ext>
            </a:extLst>
          </p:cNvPr>
          <p:cNvSpPr txBox="1"/>
          <p:nvPr/>
        </p:nvSpPr>
        <p:spPr>
          <a:xfrm>
            <a:off x="10327889" y="4165562"/>
            <a:ext cx="1064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Blockchain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AABB7B9-349C-2ED2-110D-91805B314E91}"/>
              </a:ext>
            </a:extLst>
          </p:cNvPr>
          <p:cNvSpPr txBox="1"/>
          <p:nvPr/>
        </p:nvSpPr>
        <p:spPr>
          <a:xfrm>
            <a:off x="6553902" y="5436388"/>
            <a:ext cx="21275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Blockchain management</a:t>
            </a:r>
          </a:p>
        </p:txBody>
      </p:sp>
    </p:spTree>
    <p:extLst>
      <p:ext uri="{BB962C8B-B14F-4D97-AF65-F5344CB8AC3E}">
        <p14:creationId xmlns:p14="http://schemas.microsoft.com/office/powerpoint/2010/main" val="84248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D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76B3813-66EB-B334-6F43-951C9ADF1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2410" y="195442"/>
            <a:ext cx="2810744" cy="41951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925894" y="799721"/>
            <a:ext cx="6331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bg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FRONT-END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3333774" y="1569162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7D40AC7-3ED1-4C1D-B361-4CA75376CBC0}"/>
              </a:ext>
            </a:extLst>
          </p:cNvPr>
          <p:cNvSpPr/>
          <p:nvPr/>
        </p:nvSpPr>
        <p:spPr>
          <a:xfrm>
            <a:off x="-3415365" y="-188402"/>
            <a:ext cx="3174205" cy="7234804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B428DB5-77AC-22B1-98DB-CA623ECA9261}"/>
              </a:ext>
            </a:extLst>
          </p:cNvPr>
          <p:cNvSpPr/>
          <p:nvPr/>
        </p:nvSpPr>
        <p:spPr>
          <a:xfrm>
            <a:off x="1313996" y="725612"/>
            <a:ext cx="1815839" cy="1752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3592B0-83B4-A9FD-B93A-A76015441BBF}"/>
              </a:ext>
            </a:extLst>
          </p:cNvPr>
          <p:cNvSpPr txBox="1"/>
          <p:nvPr/>
        </p:nvSpPr>
        <p:spPr>
          <a:xfrm>
            <a:off x="2925893" y="1777347"/>
            <a:ext cx="633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chemeClr val="bg1">
                    <a:lumMod val="85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Why</a:t>
            </a:r>
            <a:r>
              <a:rPr lang="it-IT" sz="3600" b="1" dirty="0">
                <a:solidFill>
                  <a:schemeClr val="bg1">
                    <a:lumMod val="85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 </a:t>
            </a:r>
            <a:r>
              <a:rPr lang="it-IT" sz="3600" b="1" dirty="0" err="1">
                <a:solidFill>
                  <a:schemeClr val="bg1">
                    <a:lumMod val="85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we</a:t>
            </a:r>
            <a:r>
              <a:rPr lang="it-IT" sz="3600" b="1" dirty="0">
                <a:solidFill>
                  <a:schemeClr val="bg1">
                    <a:lumMod val="85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 </a:t>
            </a:r>
            <a:r>
              <a:rPr lang="it-IT" sz="3600" b="1" dirty="0" err="1">
                <a:solidFill>
                  <a:schemeClr val="bg1">
                    <a:lumMod val="85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choose</a:t>
            </a:r>
            <a:r>
              <a:rPr lang="it-IT" sz="3600" b="1" dirty="0">
                <a:solidFill>
                  <a:schemeClr val="bg1">
                    <a:lumMod val="85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 </a:t>
            </a:r>
            <a:r>
              <a:rPr lang="it-IT" sz="3600" b="1" dirty="0" err="1">
                <a:solidFill>
                  <a:schemeClr val="bg1">
                    <a:lumMod val="85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React</a:t>
            </a:r>
            <a:r>
              <a:rPr lang="it-IT" sz="3600" b="1" dirty="0">
                <a:solidFill>
                  <a:schemeClr val="bg1">
                    <a:lumMod val="85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?</a:t>
            </a:r>
          </a:p>
        </p:txBody>
      </p:sp>
      <p:pic>
        <p:nvPicPr>
          <p:cNvPr id="5" name="Picture 2" descr="React (JavaScript library) - Wikipedia">
            <a:extLst>
              <a:ext uri="{FF2B5EF4-FFF2-40B4-BE49-F238E27FC236}">
                <a16:creationId xmlns:a16="http://schemas.microsoft.com/office/drawing/2014/main" id="{658A3C8C-493A-1081-2FD6-AFC004459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17" y="913617"/>
            <a:ext cx="1581396" cy="137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1F59562-6B4B-E321-A154-F80EC59572B9}"/>
              </a:ext>
            </a:extLst>
          </p:cNvPr>
          <p:cNvSpPr txBox="1"/>
          <p:nvPr/>
        </p:nvSpPr>
        <p:spPr>
          <a:xfrm>
            <a:off x="2187936" y="2805557"/>
            <a:ext cx="780756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intuitive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and fast-learning JavaScript programming language;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component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representation results in API calls to React that intervene as quickly and efficiently as possible on the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create the necessary elements;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creation of "responsive" web apps, i.e., whose design can dynamically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adapt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the size of the display on which the application is viewed. </a:t>
            </a:r>
          </a:p>
        </p:txBody>
      </p:sp>
    </p:spTree>
    <p:extLst>
      <p:ext uri="{BB962C8B-B14F-4D97-AF65-F5344CB8AC3E}">
        <p14:creationId xmlns:p14="http://schemas.microsoft.com/office/powerpoint/2010/main" val="3295523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D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76B3813-66EB-B334-6F43-951C9ADF1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2410" y="195442"/>
            <a:ext cx="2810744" cy="41951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925894" y="799721"/>
            <a:ext cx="63316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bg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CONNECTION TO METAMASK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3444305" y="2246271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7D40AC7-3ED1-4C1D-B361-4CA75376CBC0}"/>
              </a:ext>
            </a:extLst>
          </p:cNvPr>
          <p:cNvSpPr/>
          <p:nvPr/>
        </p:nvSpPr>
        <p:spPr>
          <a:xfrm>
            <a:off x="-1064051" y="-80380"/>
            <a:ext cx="3174205" cy="7234804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164A5B9-4020-6BCE-4BF8-95394FD87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984" y="1926527"/>
            <a:ext cx="2004340" cy="2004340"/>
          </a:xfrm>
          <a:prstGeom prst="rect">
            <a:avLst/>
          </a:prstGeom>
        </p:spPr>
      </p:pic>
      <p:sp>
        <p:nvSpPr>
          <p:cNvPr id="20" name="Ovale 19">
            <a:extLst>
              <a:ext uri="{FF2B5EF4-FFF2-40B4-BE49-F238E27FC236}">
                <a16:creationId xmlns:a16="http://schemas.microsoft.com/office/drawing/2014/main" id="{AB428DB5-77AC-22B1-98DB-CA623ECA9261}"/>
              </a:ext>
            </a:extLst>
          </p:cNvPr>
          <p:cNvSpPr/>
          <p:nvPr/>
        </p:nvSpPr>
        <p:spPr>
          <a:xfrm>
            <a:off x="1232464" y="4053365"/>
            <a:ext cx="1815839" cy="1752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React (JavaScript library) - Wikipedia">
            <a:extLst>
              <a:ext uri="{FF2B5EF4-FFF2-40B4-BE49-F238E27FC236}">
                <a16:creationId xmlns:a16="http://schemas.microsoft.com/office/drawing/2014/main" id="{A9EAC125-494D-B22F-0F4D-302A4B2E2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456" y="4241369"/>
            <a:ext cx="1581396" cy="137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B78476-D7C9-50A0-7868-90C626D017DE}"/>
              </a:ext>
            </a:extLst>
          </p:cNvPr>
          <p:cNvSpPr txBox="1"/>
          <p:nvPr/>
        </p:nvSpPr>
        <p:spPr>
          <a:xfrm>
            <a:off x="3444305" y="2507574"/>
            <a:ext cx="663191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connectWallet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ethereum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ethereum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MetaMask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detected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ethereum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eth_chainId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goerliChainId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'0x5'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goerliChainId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it-IT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accounts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ethereum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eth_requestAccounts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accounts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it-IT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4058416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D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76B3813-66EB-B334-6F43-951C9ADF1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2410" y="195442"/>
            <a:ext cx="2810744" cy="41951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925894" y="799721"/>
            <a:ext cx="63316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bg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GET DATA FROM BLOCKCHAIN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3444305" y="2246271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7D40AC7-3ED1-4C1D-B361-4CA75376CBC0}"/>
              </a:ext>
            </a:extLst>
          </p:cNvPr>
          <p:cNvSpPr/>
          <p:nvPr/>
        </p:nvSpPr>
        <p:spPr>
          <a:xfrm>
            <a:off x="-3455202" y="-188402"/>
            <a:ext cx="3174205" cy="7234804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B428DB5-77AC-22B1-98DB-CA623ECA9261}"/>
              </a:ext>
            </a:extLst>
          </p:cNvPr>
          <p:cNvSpPr/>
          <p:nvPr/>
        </p:nvSpPr>
        <p:spPr>
          <a:xfrm>
            <a:off x="9487747" y="195442"/>
            <a:ext cx="1815839" cy="1752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React (JavaScript library) - Wikipedia">
            <a:extLst>
              <a:ext uri="{FF2B5EF4-FFF2-40B4-BE49-F238E27FC236}">
                <a16:creationId xmlns:a16="http://schemas.microsoft.com/office/drawing/2014/main" id="{A9EAC125-494D-B22F-0F4D-302A4B2E2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739" y="383446"/>
            <a:ext cx="1581396" cy="137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CB4B91-807C-7784-5876-6356F651F3D4}"/>
              </a:ext>
            </a:extLst>
          </p:cNvPr>
          <p:cNvSpPr txBox="1"/>
          <p:nvPr/>
        </p:nvSpPr>
        <p:spPr>
          <a:xfrm>
            <a:off x="3444305" y="2338297"/>
            <a:ext cx="782766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getAllCus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ethereum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ethereum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ethers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Web3Provider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ethereum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signer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getSigner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TaskContract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ethers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TaskContractAddress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TaskAbi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abi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signer</a:t>
            </a:r>
            <a:endParaRPr lang="it-IT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b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allCus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TaskContract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getMyPath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setPath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allPath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allPath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=== [...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isLoad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it-IT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isLoad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allPath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allPath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lang="it-IT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pathText</a:t>
            </a:r>
            <a:r>
              <a:rPr lang="it-IT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it-IT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it-IT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 }</a:t>
            </a:r>
          </a:p>
          <a:p>
            <a:r>
              <a:rPr lang="it-IT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 ...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2C5D2F0-2765-525D-898C-B0C05F26B5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8621" y="6439758"/>
            <a:ext cx="3481042" cy="348104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F9FC8F7-8C64-9B74-2E33-AD7FC959AA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8247" y="-1304822"/>
            <a:ext cx="5916551" cy="591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48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D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76B3813-66EB-B334-6F43-951C9ADF1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8577"/>
            <a:ext cx="2810744" cy="41951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3863435" y="1038635"/>
            <a:ext cx="446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bg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THE TEAM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3338050" y="1843394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30E20FE9-07CC-AB67-0BAA-9B5543747153}"/>
              </a:ext>
            </a:extLst>
          </p:cNvPr>
          <p:cNvSpPr/>
          <p:nvPr/>
        </p:nvSpPr>
        <p:spPr>
          <a:xfrm>
            <a:off x="502418" y="2470767"/>
            <a:ext cx="2308326" cy="22106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803C6C7-AA1F-0E9D-20BD-B39B9184D3CE}"/>
              </a:ext>
            </a:extLst>
          </p:cNvPr>
          <p:cNvSpPr txBox="1"/>
          <p:nvPr/>
        </p:nvSpPr>
        <p:spPr>
          <a:xfrm>
            <a:off x="557641" y="4868363"/>
            <a:ext cx="21978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Detomaso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Riccardo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8D601D89-9FF0-C5EA-1E21-ADB063948310}"/>
              </a:ext>
            </a:extLst>
          </p:cNvPr>
          <p:cNvSpPr/>
          <p:nvPr/>
        </p:nvSpPr>
        <p:spPr>
          <a:xfrm>
            <a:off x="3410214" y="2470767"/>
            <a:ext cx="2308326" cy="22106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83605EC-3B67-1B70-A480-A24403DA9BCD}"/>
              </a:ext>
            </a:extLst>
          </p:cNvPr>
          <p:cNvSpPr/>
          <p:nvPr/>
        </p:nvSpPr>
        <p:spPr>
          <a:xfrm>
            <a:off x="6318009" y="2470767"/>
            <a:ext cx="2308326" cy="22106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9C53D7A-2968-92D5-195A-61F8117FEF3F}"/>
              </a:ext>
            </a:extLst>
          </p:cNvPr>
          <p:cNvSpPr txBox="1"/>
          <p:nvPr/>
        </p:nvSpPr>
        <p:spPr>
          <a:xfrm>
            <a:off x="3465437" y="4868362"/>
            <a:ext cx="21978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Iannone</a:t>
            </a:r>
          </a:p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Alessandro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6B5C8C2-7289-807C-0043-B993365FE555}"/>
              </a:ext>
            </a:extLst>
          </p:cNvPr>
          <p:cNvSpPr txBox="1"/>
          <p:nvPr/>
        </p:nvSpPr>
        <p:spPr>
          <a:xfrm>
            <a:off x="6373232" y="4868361"/>
            <a:ext cx="21978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Silvestri</a:t>
            </a:r>
          </a:p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Giovanni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2EDBEDD-CBFE-E3E2-F83D-11A720CE368E}"/>
              </a:ext>
            </a:extLst>
          </p:cNvPr>
          <p:cNvSpPr txBox="1"/>
          <p:nvPr/>
        </p:nvSpPr>
        <p:spPr>
          <a:xfrm>
            <a:off x="9281027" y="4868360"/>
            <a:ext cx="21978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Tangari</a:t>
            </a:r>
            <a:endParaRPr lang="en-US" sz="24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Mauro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418A388B-4D06-782A-857C-5512A8232BD0}"/>
              </a:ext>
            </a:extLst>
          </p:cNvPr>
          <p:cNvSpPr/>
          <p:nvPr/>
        </p:nvSpPr>
        <p:spPr>
          <a:xfrm>
            <a:off x="9225803" y="2470767"/>
            <a:ext cx="2308326" cy="22106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23" name="Immagine 22" descr="Immagine che contiene bambola, interni, giocattolo, scuro&#10;&#10;Descrizione generata automaticamente">
            <a:extLst>
              <a:ext uri="{FF2B5EF4-FFF2-40B4-BE49-F238E27FC236}">
                <a16:creationId xmlns:a16="http://schemas.microsoft.com/office/drawing/2014/main" id="{F7CEF3B5-5F10-55DA-9BF6-0C7332B69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996" y="2346943"/>
            <a:ext cx="2427939" cy="2427939"/>
          </a:xfrm>
          <a:prstGeom prst="rect">
            <a:avLst/>
          </a:prstGeom>
        </p:spPr>
      </p:pic>
      <p:pic>
        <p:nvPicPr>
          <p:cNvPr id="25" name="Immagine 24" descr="Immagine che contiene bambola, giocattolo, persona, bianco&#10;&#10;Descrizione generata automaticamente">
            <a:extLst>
              <a:ext uri="{FF2B5EF4-FFF2-40B4-BE49-F238E27FC236}">
                <a16:creationId xmlns:a16="http://schemas.microsoft.com/office/drawing/2014/main" id="{409C3C39-D851-A1D5-012D-7CBF5D6212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09" y="2406749"/>
            <a:ext cx="2308326" cy="2308326"/>
          </a:xfrm>
          <a:prstGeom prst="rect">
            <a:avLst/>
          </a:prstGeom>
        </p:spPr>
      </p:pic>
      <p:pic>
        <p:nvPicPr>
          <p:cNvPr id="27" name="Immagine 26" descr="Immagine che contiene bambola, giocattolo, bianco, decorato&#10;&#10;Descrizione generata automaticamente">
            <a:extLst>
              <a:ext uri="{FF2B5EF4-FFF2-40B4-BE49-F238E27FC236}">
                <a16:creationId xmlns:a16="http://schemas.microsoft.com/office/drawing/2014/main" id="{770ADC76-7CE1-E307-D5CE-491225ED3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1" y="2287136"/>
            <a:ext cx="2427939" cy="2427939"/>
          </a:xfrm>
          <a:prstGeom prst="rect">
            <a:avLst/>
          </a:prstGeom>
        </p:spPr>
      </p:pic>
      <p:pic>
        <p:nvPicPr>
          <p:cNvPr id="29" name="Immagine 28" descr="Immagine che contiene bambola, giocattolo, scuro&#10;&#10;Descrizione generata automaticamente">
            <a:extLst>
              <a:ext uri="{FF2B5EF4-FFF2-40B4-BE49-F238E27FC236}">
                <a16:creationId xmlns:a16="http://schemas.microsoft.com/office/drawing/2014/main" id="{DACBC763-6F22-AA39-2676-84FC02A731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85" y="2287136"/>
            <a:ext cx="2635269" cy="263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8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D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76B3813-66EB-B334-6F43-951C9ADF1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2410" y="195442"/>
            <a:ext cx="2810744" cy="41951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930172" y="1045893"/>
            <a:ext cx="6331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bg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GO LIVE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3444305" y="1815334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7D40AC7-3ED1-4C1D-B361-4CA75376CBC0}"/>
              </a:ext>
            </a:extLst>
          </p:cNvPr>
          <p:cNvSpPr/>
          <p:nvPr/>
        </p:nvSpPr>
        <p:spPr>
          <a:xfrm>
            <a:off x="-3455202" y="-188402"/>
            <a:ext cx="3174205" cy="7234804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2980FFD-53BC-0585-D1F2-0C6817BF3C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10" y="2036399"/>
            <a:ext cx="3481042" cy="348104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D91922A-9AD5-8F15-4E87-303367C0A978}"/>
              </a:ext>
            </a:extLst>
          </p:cNvPr>
          <p:cNvSpPr txBox="1"/>
          <p:nvPr/>
        </p:nvSpPr>
        <p:spPr>
          <a:xfrm>
            <a:off x="4955430" y="5553839"/>
            <a:ext cx="2281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http://localhost:3000/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87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D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76B3813-66EB-B334-6F43-951C9ADF1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2410" y="195442"/>
            <a:ext cx="2810744" cy="41951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3515774" y="1034470"/>
            <a:ext cx="63316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>
                <a:solidFill>
                  <a:schemeClr val="bg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FUTURE DEVELOPEMENTS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3592287" y="2469380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7D40AC7-3ED1-4C1D-B361-4CA75376CBC0}"/>
              </a:ext>
            </a:extLst>
          </p:cNvPr>
          <p:cNvSpPr/>
          <p:nvPr/>
        </p:nvSpPr>
        <p:spPr>
          <a:xfrm>
            <a:off x="-3455202" y="-188402"/>
            <a:ext cx="3174205" cy="7234804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D7094ED-FDEA-957C-08E6-4F378EFEB584}"/>
              </a:ext>
            </a:extLst>
          </p:cNvPr>
          <p:cNvSpPr txBox="1"/>
          <p:nvPr/>
        </p:nvSpPr>
        <p:spPr>
          <a:xfrm>
            <a:off x="3933931" y="2680460"/>
            <a:ext cx="78276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Integration of a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map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thanks to which the user can select a cabin from those available, displaying its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geographical location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integration thanks to which the Web App is able to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interact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 a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 drone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information exchange;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Integration of a private, authorized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blockchain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ensure confidentiality of data.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3FC8FBA-563D-FEB3-FB1D-9366ADE6A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7613" y="614956"/>
            <a:ext cx="8814673" cy="66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8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D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76B3813-66EB-B334-6F43-951C9ADF1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9334" y="5438224"/>
            <a:ext cx="5534006" cy="82597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3000510" y="887922"/>
            <a:ext cx="63316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bg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THANK YOU FOR YOUR ATTENCTION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7D40AC7-3ED1-4C1D-B361-4CA75376CBC0}"/>
              </a:ext>
            </a:extLst>
          </p:cNvPr>
          <p:cNvSpPr/>
          <p:nvPr/>
        </p:nvSpPr>
        <p:spPr>
          <a:xfrm>
            <a:off x="-3455202" y="-188402"/>
            <a:ext cx="3174205" cy="7234804"/>
          </a:xfrm>
          <a:prstGeom prst="round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bambola, giocattolo, scuro&#10;&#10;Descrizione generata automaticamente">
            <a:extLst>
              <a:ext uri="{FF2B5EF4-FFF2-40B4-BE49-F238E27FC236}">
                <a16:creationId xmlns:a16="http://schemas.microsoft.com/office/drawing/2014/main" id="{D22EE11F-F8C9-EA5C-9A47-7ACA889DC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393" y="2633120"/>
            <a:ext cx="2326038" cy="2326038"/>
          </a:xfrm>
          <a:prstGeom prst="rect">
            <a:avLst/>
          </a:prstGeom>
        </p:spPr>
      </p:pic>
      <p:pic>
        <p:nvPicPr>
          <p:cNvPr id="12" name="Immagine 11" descr="Immagine che contiene bambola, giocattolo, bianco, blu&#10;&#10;Descrizione generata automaticamente">
            <a:extLst>
              <a:ext uri="{FF2B5EF4-FFF2-40B4-BE49-F238E27FC236}">
                <a16:creationId xmlns:a16="http://schemas.microsoft.com/office/drawing/2014/main" id="{914E5715-30C9-B536-5DDE-08341D0E1A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91" y="2633120"/>
            <a:ext cx="2326039" cy="2326039"/>
          </a:xfrm>
          <a:prstGeom prst="rect">
            <a:avLst/>
          </a:prstGeom>
        </p:spPr>
      </p:pic>
      <p:pic>
        <p:nvPicPr>
          <p:cNvPr id="13" name="Immagine 12" descr="Immagine che contiene bambola, giocattolo, persona, bianco&#10;&#10;Descrizione generata automaticamente">
            <a:extLst>
              <a:ext uri="{FF2B5EF4-FFF2-40B4-BE49-F238E27FC236}">
                <a16:creationId xmlns:a16="http://schemas.microsoft.com/office/drawing/2014/main" id="{5E74B9AC-71BF-4209-5E11-238366910C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294" y="2813538"/>
            <a:ext cx="2145620" cy="2145620"/>
          </a:xfrm>
          <a:prstGeom prst="rect">
            <a:avLst/>
          </a:prstGeom>
        </p:spPr>
      </p:pic>
      <p:pic>
        <p:nvPicPr>
          <p:cNvPr id="16" name="Immagine 15" descr="Immagine che contiene bambola, giocattolo, scuro&#10;&#10;Descrizione generata automaticamente">
            <a:extLst>
              <a:ext uri="{FF2B5EF4-FFF2-40B4-BE49-F238E27FC236}">
                <a16:creationId xmlns:a16="http://schemas.microsoft.com/office/drawing/2014/main" id="{00E30725-D39C-1135-422F-19A1E61ED7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77" y="2710989"/>
            <a:ext cx="2248169" cy="224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14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D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76B3813-66EB-B334-6F43-951C9ADF1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8577"/>
            <a:ext cx="2810744" cy="41951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3863436" y="1478586"/>
            <a:ext cx="446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bg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THE PROJECT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3411794" y="2260344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luce&#10;&#10;Descrizione generata automaticamente">
            <a:extLst>
              <a:ext uri="{FF2B5EF4-FFF2-40B4-BE49-F238E27FC236}">
                <a16:creationId xmlns:a16="http://schemas.microsoft.com/office/drawing/2014/main" id="{FC2C9837-2409-7B00-C7E3-9EC7FB755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346" y="660410"/>
            <a:ext cx="7971503" cy="531433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8DB7740-94BE-669A-E95B-3467BF5210C0}"/>
              </a:ext>
            </a:extLst>
          </p:cNvPr>
          <p:cNvSpPr txBox="1"/>
          <p:nvPr/>
        </p:nvSpPr>
        <p:spPr>
          <a:xfrm>
            <a:off x="4445116" y="2700313"/>
            <a:ext cx="44825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project aims to provide a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platform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based on an authorized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blockchain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to save, immutably, the path of a drone or a flock of drones. </a:t>
            </a:r>
          </a:p>
        </p:txBody>
      </p:sp>
    </p:spTree>
    <p:extLst>
      <p:ext uri="{BB962C8B-B14F-4D97-AF65-F5344CB8AC3E}">
        <p14:creationId xmlns:p14="http://schemas.microsoft.com/office/powerpoint/2010/main" val="2861581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D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76B3813-66EB-B334-6F43-951C9ADF1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8577"/>
            <a:ext cx="2810744" cy="41951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4932757" y="1261933"/>
            <a:ext cx="446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bg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THE PROJECT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4407373" y="2031374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luce&#10;&#10;Descrizione generata automaticamente">
            <a:extLst>
              <a:ext uri="{FF2B5EF4-FFF2-40B4-BE49-F238E27FC236}">
                <a16:creationId xmlns:a16="http://schemas.microsoft.com/office/drawing/2014/main" id="{FC2C9837-2409-7B00-C7E3-9EC7FB755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3558" y="-674631"/>
            <a:ext cx="15140827" cy="1009388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D95160-74B2-FCCF-4BD4-B2BB9F6FC85A}"/>
              </a:ext>
            </a:extLst>
          </p:cNvPr>
          <p:cNvSpPr txBox="1"/>
          <p:nvPr/>
        </p:nvSpPr>
        <p:spPr>
          <a:xfrm>
            <a:off x="4407373" y="3159216"/>
            <a:ext cx="63946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ultimate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goal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would be to integrate a simulation, based on the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Digital Twin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to test the proper integration of the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drone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 the data saved in the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blockchain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293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D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76B3813-66EB-B334-6F43-951C9ADF1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8577"/>
            <a:ext cx="2810744" cy="41951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3697248" y="511411"/>
            <a:ext cx="47889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bg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GANTT CHART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3333777" y="1227376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>
            <a:extLst>
              <a:ext uri="{FF2B5EF4-FFF2-40B4-BE49-F238E27FC236}">
                <a16:creationId xmlns:a16="http://schemas.microsoft.com/office/drawing/2014/main" id="{13116A45-FF03-882C-2FCA-4B5F4C0E181D}"/>
              </a:ext>
            </a:extLst>
          </p:cNvPr>
          <p:cNvSpPr/>
          <p:nvPr/>
        </p:nvSpPr>
        <p:spPr>
          <a:xfrm>
            <a:off x="651094" y="1453152"/>
            <a:ext cx="10881260" cy="5042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2988A24-D78A-72E9-AD72-D432E92035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76"/>
          <a:stretch/>
        </p:blipFill>
        <p:spPr>
          <a:xfrm>
            <a:off x="730926" y="1501093"/>
            <a:ext cx="10721596" cy="49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7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D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76B3813-66EB-B334-6F43-951C9ADF1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8577"/>
            <a:ext cx="2810744" cy="41951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2925894" y="929884"/>
            <a:ext cx="6331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bg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EDITOR &amp; REPOSITORY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3333774" y="1699325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>
            <a:extLst>
              <a:ext uri="{FF2B5EF4-FFF2-40B4-BE49-F238E27FC236}">
                <a16:creationId xmlns:a16="http://schemas.microsoft.com/office/drawing/2014/main" id="{C51066A5-2825-9A8E-826C-F886EA57E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308" y="2722385"/>
            <a:ext cx="1872230" cy="18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6A4442A4-36A1-7386-81C9-FBF2A0181C4F}"/>
              </a:ext>
            </a:extLst>
          </p:cNvPr>
          <p:cNvSpPr/>
          <p:nvPr/>
        </p:nvSpPr>
        <p:spPr>
          <a:xfrm>
            <a:off x="7045451" y="2776758"/>
            <a:ext cx="1779638" cy="18178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2" descr="Github Logo - Free social media icons">
            <a:extLst>
              <a:ext uri="{FF2B5EF4-FFF2-40B4-BE49-F238E27FC236}">
                <a16:creationId xmlns:a16="http://schemas.microsoft.com/office/drawing/2014/main" id="{FF18297E-8261-764D-D737-01263F13E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380" y="2588835"/>
            <a:ext cx="2005780" cy="200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58E789B-B1BB-1794-EE24-B10E26AA228C}"/>
              </a:ext>
            </a:extLst>
          </p:cNvPr>
          <p:cNvSpPr txBox="1"/>
          <p:nvPr/>
        </p:nvSpPr>
        <p:spPr>
          <a:xfrm>
            <a:off x="3085483" y="4743176"/>
            <a:ext cx="21978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Visual studio code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8979EA3-8315-BC51-FC30-151F2DB5A69A}"/>
              </a:ext>
            </a:extLst>
          </p:cNvPr>
          <p:cNvSpPr txBox="1"/>
          <p:nvPr/>
        </p:nvSpPr>
        <p:spPr>
          <a:xfrm>
            <a:off x="6836330" y="4743175"/>
            <a:ext cx="2197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59003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D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76B3813-66EB-B334-6F43-951C9ADF1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8577"/>
            <a:ext cx="2810744" cy="41951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3863436" y="698091"/>
            <a:ext cx="44651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bg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WHAT HAVE WE DONE?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3338051" y="2139421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luce&#10;&#10;Descrizione generata automaticamente">
            <a:extLst>
              <a:ext uri="{FF2B5EF4-FFF2-40B4-BE49-F238E27FC236}">
                <a16:creationId xmlns:a16="http://schemas.microsoft.com/office/drawing/2014/main" id="{E819F743-ACE5-B9F5-C9CD-E191FCB76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8886" y="-473664"/>
            <a:ext cx="15140827" cy="10093884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30E20FE9-07CC-AB67-0BAA-9B5543747153}"/>
              </a:ext>
            </a:extLst>
          </p:cNvPr>
          <p:cNvSpPr/>
          <p:nvPr/>
        </p:nvSpPr>
        <p:spPr>
          <a:xfrm>
            <a:off x="502418" y="2351314"/>
            <a:ext cx="3044651" cy="3004457"/>
          </a:xfrm>
          <a:prstGeom prst="ellipse">
            <a:avLst/>
          </a:prstGeom>
          <a:solidFill>
            <a:srgbClr val="111D13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F1D9CA8F-9F18-BE4E-1DB7-79220DC24E3A}"/>
              </a:ext>
            </a:extLst>
          </p:cNvPr>
          <p:cNvSpPr/>
          <p:nvPr/>
        </p:nvSpPr>
        <p:spPr>
          <a:xfrm>
            <a:off x="4503335" y="2443284"/>
            <a:ext cx="3044651" cy="3004457"/>
          </a:xfrm>
          <a:prstGeom prst="ellipse">
            <a:avLst/>
          </a:prstGeom>
          <a:solidFill>
            <a:srgbClr val="111D13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A7AC63E8-EC7F-A9C4-20AB-907EF3453B05}"/>
              </a:ext>
            </a:extLst>
          </p:cNvPr>
          <p:cNvSpPr/>
          <p:nvPr/>
        </p:nvSpPr>
        <p:spPr>
          <a:xfrm>
            <a:off x="8504252" y="2351313"/>
            <a:ext cx="3044651" cy="3004457"/>
          </a:xfrm>
          <a:prstGeom prst="ellipse">
            <a:avLst/>
          </a:prstGeom>
          <a:solidFill>
            <a:srgbClr val="111D13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40D40A7-97A8-B0E8-D496-32CD16A00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016" y="1488411"/>
            <a:ext cx="4730260" cy="473026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9078114-E335-4CC8-89B4-5F0D1D618F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61" y="1963969"/>
            <a:ext cx="3779144" cy="377914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1844D9C-FED4-1B58-14D7-9D53A6F076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027" y="1669908"/>
            <a:ext cx="4367265" cy="436726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803C6C7-AA1F-0E9D-20BD-B39B9184D3CE}"/>
              </a:ext>
            </a:extLst>
          </p:cNvPr>
          <p:cNvSpPr txBox="1"/>
          <p:nvPr/>
        </p:nvSpPr>
        <p:spPr>
          <a:xfrm>
            <a:off x="1459721" y="5705952"/>
            <a:ext cx="1508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Front-end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5D5DA23-A94E-9A73-1EC5-D32871DDE875}"/>
              </a:ext>
            </a:extLst>
          </p:cNvPr>
          <p:cNvSpPr txBox="1"/>
          <p:nvPr/>
        </p:nvSpPr>
        <p:spPr>
          <a:xfrm>
            <a:off x="5495050" y="5705952"/>
            <a:ext cx="1048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Web-3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B2A6BA3-55BC-E0D5-CDA1-EEFECED8B9F8}"/>
              </a:ext>
            </a:extLst>
          </p:cNvPr>
          <p:cNvSpPr txBox="1"/>
          <p:nvPr/>
        </p:nvSpPr>
        <p:spPr>
          <a:xfrm>
            <a:off x="9199002" y="5705951"/>
            <a:ext cx="1716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Blockchain</a:t>
            </a:r>
          </a:p>
        </p:txBody>
      </p:sp>
    </p:spTree>
    <p:extLst>
      <p:ext uri="{BB962C8B-B14F-4D97-AF65-F5344CB8AC3E}">
        <p14:creationId xmlns:p14="http://schemas.microsoft.com/office/powerpoint/2010/main" val="3486205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D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76B3813-66EB-B334-6F43-951C9ADF1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8577"/>
            <a:ext cx="2810744" cy="419514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3338051" y="2139421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30E20FE9-07CC-AB67-0BAA-9B5543747153}"/>
              </a:ext>
            </a:extLst>
          </p:cNvPr>
          <p:cNvSpPr/>
          <p:nvPr/>
        </p:nvSpPr>
        <p:spPr>
          <a:xfrm>
            <a:off x="-3154976" y="834013"/>
            <a:ext cx="5958673" cy="5888333"/>
          </a:xfrm>
          <a:prstGeom prst="ellipse">
            <a:avLst/>
          </a:prstGeom>
          <a:solidFill>
            <a:srgbClr val="111D13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9078114-E335-4CC8-89B4-5F0D1D618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3802" y="1009376"/>
            <a:ext cx="5267445" cy="526744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803C6C7-AA1F-0E9D-20BD-B39B9184D3CE}"/>
              </a:ext>
            </a:extLst>
          </p:cNvPr>
          <p:cNvSpPr txBox="1"/>
          <p:nvPr/>
        </p:nvSpPr>
        <p:spPr>
          <a:xfrm>
            <a:off x="4406758" y="1369980"/>
            <a:ext cx="33784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FRONT-END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D5A75D0-4144-2993-80B7-2ACBDB136B3A}"/>
              </a:ext>
            </a:extLst>
          </p:cNvPr>
          <p:cNvSpPr txBox="1"/>
          <p:nvPr/>
        </p:nvSpPr>
        <p:spPr>
          <a:xfrm>
            <a:off x="4300695" y="2500025"/>
            <a:ext cx="49136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 allows the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coordinates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the drone to be entered, either through a map or by simply typing them into a text box.</a:t>
            </a:r>
          </a:p>
        </p:txBody>
      </p:sp>
    </p:spTree>
    <p:extLst>
      <p:ext uri="{BB962C8B-B14F-4D97-AF65-F5344CB8AC3E}">
        <p14:creationId xmlns:p14="http://schemas.microsoft.com/office/powerpoint/2010/main" val="273124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D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76B3813-66EB-B334-6F43-951C9ADF1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78577"/>
            <a:ext cx="2810744" cy="41951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45BCC3-A789-679B-C18B-BAE6BB430EDF}"/>
              </a:ext>
            </a:extLst>
          </p:cNvPr>
          <p:cNvSpPr txBox="1"/>
          <p:nvPr/>
        </p:nvSpPr>
        <p:spPr>
          <a:xfrm>
            <a:off x="3863436" y="698091"/>
            <a:ext cx="44651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chemeClr val="bg1"/>
                </a:solidFill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WHAT HAVE WE DONE?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CCDCA32-7C68-ED86-78A7-BB10B108DC03}"/>
              </a:ext>
            </a:extLst>
          </p:cNvPr>
          <p:cNvCxnSpPr>
            <a:cxnSpLocks/>
          </p:cNvCxnSpPr>
          <p:nvPr/>
        </p:nvCxnSpPr>
        <p:spPr>
          <a:xfrm>
            <a:off x="3338051" y="2139421"/>
            <a:ext cx="55158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e 5">
            <a:extLst>
              <a:ext uri="{FF2B5EF4-FFF2-40B4-BE49-F238E27FC236}">
                <a16:creationId xmlns:a16="http://schemas.microsoft.com/office/drawing/2014/main" id="{30E20FE9-07CC-AB67-0BAA-9B5543747153}"/>
              </a:ext>
            </a:extLst>
          </p:cNvPr>
          <p:cNvSpPr/>
          <p:nvPr/>
        </p:nvSpPr>
        <p:spPr>
          <a:xfrm>
            <a:off x="502418" y="2351314"/>
            <a:ext cx="3044651" cy="3004457"/>
          </a:xfrm>
          <a:prstGeom prst="ellipse">
            <a:avLst/>
          </a:prstGeom>
          <a:solidFill>
            <a:srgbClr val="111D13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F1D9CA8F-9F18-BE4E-1DB7-79220DC24E3A}"/>
              </a:ext>
            </a:extLst>
          </p:cNvPr>
          <p:cNvSpPr/>
          <p:nvPr/>
        </p:nvSpPr>
        <p:spPr>
          <a:xfrm>
            <a:off x="4503335" y="2443284"/>
            <a:ext cx="3044651" cy="3004457"/>
          </a:xfrm>
          <a:prstGeom prst="ellipse">
            <a:avLst/>
          </a:prstGeom>
          <a:solidFill>
            <a:srgbClr val="111D13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A7AC63E8-EC7F-A9C4-20AB-907EF3453B05}"/>
              </a:ext>
            </a:extLst>
          </p:cNvPr>
          <p:cNvSpPr/>
          <p:nvPr/>
        </p:nvSpPr>
        <p:spPr>
          <a:xfrm>
            <a:off x="8504252" y="2351313"/>
            <a:ext cx="3044651" cy="3004457"/>
          </a:xfrm>
          <a:prstGeom prst="ellipse">
            <a:avLst/>
          </a:prstGeom>
          <a:solidFill>
            <a:srgbClr val="111D13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40D40A7-97A8-B0E8-D496-32CD16A00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016" y="1488411"/>
            <a:ext cx="4730260" cy="473026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9078114-E335-4CC8-89B4-5F0D1D618F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61" y="1963969"/>
            <a:ext cx="3779144" cy="377914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1844D9C-FED4-1B58-14D7-9D53A6F07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261" y="1792644"/>
            <a:ext cx="4367265" cy="436726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803C6C7-AA1F-0E9D-20BD-B39B9184D3CE}"/>
              </a:ext>
            </a:extLst>
          </p:cNvPr>
          <p:cNvSpPr txBox="1"/>
          <p:nvPr/>
        </p:nvSpPr>
        <p:spPr>
          <a:xfrm>
            <a:off x="1459721" y="5705952"/>
            <a:ext cx="1508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Front-end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5D5DA23-A94E-9A73-1EC5-D32871DDE875}"/>
              </a:ext>
            </a:extLst>
          </p:cNvPr>
          <p:cNvSpPr txBox="1"/>
          <p:nvPr/>
        </p:nvSpPr>
        <p:spPr>
          <a:xfrm>
            <a:off x="5495050" y="5705952"/>
            <a:ext cx="10488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Web-3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B2A6BA3-55BC-E0D5-CDA1-EEFECED8B9F8}"/>
              </a:ext>
            </a:extLst>
          </p:cNvPr>
          <p:cNvSpPr txBox="1"/>
          <p:nvPr/>
        </p:nvSpPr>
        <p:spPr>
          <a:xfrm>
            <a:off x="9199002" y="5705951"/>
            <a:ext cx="17164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Blockchain</a:t>
            </a:r>
          </a:p>
        </p:txBody>
      </p:sp>
    </p:spTree>
    <p:extLst>
      <p:ext uri="{BB962C8B-B14F-4D97-AF65-F5344CB8AC3E}">
        <p14:creationId xmlns:p14="http://schemas.microsoft.com/office/powerpoint/2010/main" val="1714901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9b2d017-86bf-4ba7-80d0-1ae8ab17d3f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CF4ABCFBB449A4390A635AB7053FE2A" ma:contentTypeVersion="8" ma:contentTypeDescription="Creare un nuovo documento." ma:contentTypeScope="" ma:versionID="48c3830844cee96c4e45ce877a598093">
  <xsd:schema xmlns:xsd="http://www.w3.org/2001/XMLSchema" xmlns:xs="http://www.w3.org/2001/XMLSchema" xmlns:p="http://schemas.microsoft.com/office/2006/metadata/properties" xmlns:ns2="d9b2d017-86bf-4ba7-80d0-1ae8ab17d3f2" targetNamespace="http://schemas.microsoft.com/office/2006/metadata/properties" ma:root="true" ma:fieldsID="2f48f73198d8367c03b1ad799b355ca7" ns2:_="">
    <xsd:import namespace="d9b2d017-86bf-4ba7-80d0-1ae8ab17d3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b2d017-86bf-4ba7-80d0-1ae8ab17d3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Tag immagine" ma:readOnly="false" ma:fieldId="{5cf76f15-5ced-4ddc-b409-7134ff3c332f}" ma:taxonomyMulti="true" ma:sspId="c5ef9682-6c55-4541-b5a3-cf23735ee82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66F2D7-8F35-42B3-92AC-7DD73C37C5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D3C8DC-E9E8-49F3-B061-4DC15CA48571}">
  <ds:schemaRefs>
    <ds:schemaRef ds:uri="http://purl.org/dc/elements/1.1/"/>
    <ds:schemaRef ds:uri="http://schemas.microsoft.com/office/2006/documentManagement/types"/>
    <ds:schemaRef ds:uri="http://purl.org/dc/terms/"/>
    <ds:schemaRef ds:uri="74fbdb79-0241-4b90-9368-50c0a4211ad0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ca725fb0-b05c-40d4-96fc-5d1da26f570d"/>
    <ds:schemaRef ds:uri="http://www.w3.org/XML/1998/namespace"/>
    <ds:schemaRef ds:uri="d9b2d017-86bf-4ba7-80d0-1ae8ab17d3f2"/>
  </ds:schemaRefs>
</ds:datastoreItem>
</file>

<file path=customXml/itemProps3.xml><?xml version="1.0" encoding="utf-8"?>
<ds:datastoreItem xmlns:ds="http://schemas.openxmlformats.org/officeDocument/2006/customXml" ds:itemID="{0212B9F8-CDEB-40D1-AB2B-3F7ACF746E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b2d017-86bf-4ba7-80d0-1ae8ab17d3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809</Words>
  <Application>Microsoft Macintosh PowerPoint</Application>
  <PresentationFormat>Widescreen</PresentationFormat>
  <Paragraphs>140</Paragraphs>
  <Slides>22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Roboto</vt:lpstr>
      <vt:lpstr>Roboto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IANNONE ALESSANDRO</dc:creator>
  <cp:lastModifiedBy>DETOMASO RICCARDO</cp:lastModifiedBy>
  <cp:revision>4</cp:revision>
  <dcterms:created xsi:type="dcterms:W3CDTF">2023-01-10T16:07:02Z</dcterms:created>
  <dcterms:modified xsi:type="dcterms:W3CDTF">2023-01-12T14:03:41Z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0x0101009CF4ABCFBB449A4390A635AB7053FE2A</vt:lpwstr>
  </property>
</Properties>
</file>